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78" r:id="rId2"/>
    <p:sldId id="261" r:id="rId3"/>
    <p:sldId id="583" r:id="rId4"/>
    <p:sldId id="606" r:id="rId5"/>
    <p:sldId id="532" r:id="rId6"/>
    <p:sldId id="608" r:id="rId7"/>
    <p:sldId id="609" r:id="rId8"/>
    <p:sldId id="610" r:id="rId9"/>
    <p:sldId id="284" r:id="rId10"/>
  </p:sldIdLst>
  <p:sldSz cx="9144000" cy="5143500" type="screen16x9"/>
  <p:notesSz cx="6858000" cy="9144000"/>
  <p:defaultText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582"/>
    <a:srgbClr val="D6DAD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777" autoAdjust="0"/>
  </p:normalViewPr>
  <p:slideViewPr>
    <p:cSldViewPr snapToGrid="0" snapToObjects="1">
      <p:cViewPr varScale="1">
        <p:scale>
          <a:sx n="76" d="100"/>
          <a:sy n="76" d="100"/>
        </p:scale>
        <p:origin x="1236" y="7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9DAD3A-556D-463C-A34F-EE83E4183EF7}" type="datetimeFigureOut">
              <a:rPr lang="en-US" smtClean="0"/>
              <a:t>10/8/2021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41926D-D1D0-4730-8BA3-F6B1AA0DCA1C}" type="slidenum">
              <a:rPr lang="en-US" smtClean="0"/>
              <a:t>‹#›</a:t>
            </a:fld>
            <a:endParaRPr lang="en-US"/>
          </a:p>
        </p:txBody>
      </p:sp>
    </p:spTree>
    <p:extLst>
      <p:ext uri="{BB962C8B-B14F-4D97-AF65-F5344CB8AC3E}">
        <p14:creationId xmlns:p14="http://schemas.microsoft.com/office/powerpoint/2010/main" val="2720152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mn-lt"/>
                <a:ea typeface="+mn-ea"/>
                <a:cs typeface="+mn-cs"/>
              </a:rPr>
              <a:t>Tired of doing things manually and with the invention of the computer, man started thinking of creating software for every possible walk of life. Software helps you work more effectively and accurately. Based on the requirement, the first step would be to design and code the software.</a:t>
            </a:r>
          </a:p>
          <a:p>
            <a:r>
              <a:rPr lang="en-US" sz="1200" kern="1200" dirty="0">
                <a:solidFill>
                  <a:schemeClr val="tx1"/>
                </a:solidFill>
                <a:effectLst/>
                <a:latin typeface="+mn-lt"/>
                <a:ea typeface="+mn-ea"/>
                <a:cs typeface="+mn-cs"/>
              </a:rPr>
              <a:t>Testing to see if all is well is the next most important step. After this is done, the software is ready for use and can be implemented in real time.</a:t>
            </a:r>
          </a:p>
          <a:p>
            <a:r>
              <a:rPr lang="en-US" sz="1200" kern="1200" dirty="0">
                <a:solidFill>
                  <a:schemeClr val="tx1"/>
                </a:solidFill>
                <a:effectLst/>
                <a:latin typeface="+mn-lt"/>
                <a:ea typeface="+mn-ea"/>
                <a:cs typeface="+mn-cs"/>
              </a:rPr>
              <a:t>Nothing in this world is perfect and neither is software. Using a software in most cases bring up issues with it, some simple and some critical. These are commonly referred to as bugs. Reported bugs are then fixed for the clients.</a:t>
            </a:r>
          </a:p>
          <a:p>
            <a:r>
              <a:rPr lang="en-US" sz="1200" kern="1200" dirty="0">
                <a:solidFill>
                  <a:schemeClr val="tx1"/>
                </a:solidFill>
                <a:effectLst/>
                <a:latin typeface="+mn-lt"/>
                <a:ea typeface="+mn-ea"/>
                <a:cs typeface="+mn-cs"/>
              </a:rPr>
              <a:t>Every software evolves with time. There might be new enhancements or functionality changes which will result in updating the code and redesigning the software. These are then tested and released as an improvised version of the existing software.</a:t>
            </a:r>
          </a:p>
          <a:p>
            <a:r>
              <a:rPr lang="en-US" sz="1200" kern="1200" dirty="0">
                <a:solidFill>
                  <a:schemeClr val="tx1"/>
                </a:solidFill>
                <a:effectLst/>
                <a:latin typeface="+mn-lt"/>
                <a:ea typeface="+mn-ea"/>
                <a:cs typeface="+mn-cs"/>
              </a:rPr>
              <a:t>Every new version of software is referred to as a release.</a:t>
            </a:r>
          </a:p>
          <a:p>
            <a:r>
              <a:rPr lang="en-US" sz="1200" kern="1200" dirty="0">
                <a:solidFill>
                  <a:schemeClr val="tx1"/>
                </a:solidFill>
                <a:effectLst/>
                <a:latin typeface="+mn-lt"/>
                <a:ea typeface="+mn-ea"/>
                <a:cs typeface="+mn-cs"/>
              </a:rPr>
              <a:t>This is the vicious cycle all software goes through. </a:t>
            </a:r>
          </a:p>
          <a:p>
            <a:r>
              <a:rPr lang="en-US" sz="1200" kern="1200" dirty="0">
                <a:solidFill>
                  <a:schemeClr val="tx1"/>
                </a:solidFill>
                <a:effectLst/>
                <a:latin typeface="+mn-lt"/>
                <a:ea typeface="+mn-ea"/>
                <a:cs typeface="+mn-cs"/>
              </a:rPr>
              <a:t>Similar to any software life cycle, T24 also has a life cycle. Temenos releases a new version of T24 every year with newer functionality to keep up with the growing demands of the market. This yearly release is internally called a GA release which stands for Generally Available release.</a:t>
            </a:r>
          </a:p>
          <a:p>
            <a:r>
              <a:rPr lang="en-US" sz="1200" kern="1200" dirty="0">
                <a:solidFill>
                  <a:schemeClr val="tx1"/>
                </a:solidFill>
                <a:effectLst/>
                <a:latin typeface="+mn-lt"/>
                <a:ea typeface="+mn-ea"/>
                <a:cs typeface="+mn-cs"/>
              </a:rPr>
              <a:t>After the GA is released, Temenos will work towards releasing the next GA. But what if a client faces an issue with the GA it purchased? If reported the Development team will work to fix it and send a patch (a bug fix) back to them.</a:t>
            </a:r>
          </a:p>
          <a:p>
            <a:r>
              <a:rPr lang="en-US" sz="1200" kern="1200" dirty="0">
                <a:solidFill>
                  <a:schemeClr val="tx1"/>
                </a:solidFill>
                <a:effectLst/>
                <a:latin typeface="+mn-lt"/>
                <a:ea typeface="+mn-ea"/>
                <a:cs typeface="+mn-cs"/>
              </a:rPr>
              <a:t>If the issue faced by the client is critical and not client specific, the bug fix is released to all clients who are using that GA in the form of a Service Pack.</a:t>
            </a:r>
          </a:p>
          <a:p>
            <a:r>
              <a:rPr lang="en-US" sz="1200" kern="1200" dirty="0">
                <a:solidFill>
                  <a:schemeClr val="tx1"/>
                </a:solidFill>
                <a:effectLst/>
                <a:latin typeface="+mn-lt"/>
                <a:ea typeface="+mn-ea"/>
                <a:cs typeface="+mn-cs"/>
              </a:rPr>
              <a:t>To arrive at the next GA, internally Temenos releases monthly versions of T24 called Project Builds which may include bug fixes, new functionality or enhancements to the existing functionality. Even before the Project Build is released every month, it has to go through regression testing and build testing.</a:t>
            </a:r>
          </a:p>
          <a:p>
            <a:r>
              <a:rPr lang="en-US" sz="1200" kern="1200" dirty="0">
                <a:solidFill>
                  <a:schemeClr val="tx1"/>
                </a:solidFill>
                <a:effectLst/>
                <a:latin typeface="+mn-lt"/>
                <a:ea typeface="+mn-ea"/>
                <a:cs typeface="+mn-cs"/>
              </a:rPr>
              <a:t>You must remember that each new Project Build comprises of all changes up to that point in time. After these tests are done, a new Project Build is now available internally in Temenos. The latest build is what further enhancements would affect. At the end of 12 months, the latest Project Build becomes the new GA.                                                                                                                                                                                                                                                                                                                                                                 </a:t>
            </a:r>
          </a:p>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3</a:t>
            </a:fld>
            <a:endParaRPr lang="en-US"/>
          </a:p>
        </p:txBody>
      </p:sp>
    </p:spTree>
    <p:extLst>
      <p:ext uri="{BB962C8B-B14F-4D97-AF65-F5344CB8AC3E}">
        <p14:creationId xmlns:p14="http://schemas.microsoft.com/office/powerpoint/2010/main" val="2681465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eaLnBrk="1" hangingPunct="1">
              <a:defRPr/>
            </a:pPr>
            <a:r>
              <a:rPr lang="en-US" dirty="0"/>
              <a:t>Project Builds are released on a monthly basis which comprises of new functionalities, bug fixes and enhancements </a:t>
            </a:r>
          </a:p>
          <a:p>
            <a:pPr marL="228600" indent="-228600" eaLnBrk="1" hangingPunct="1">
              <a:defRPr/>
            </a:pPr>
            <a:endParaRPr lang="en-US" dirty="0"/>
          </a:p>
          <a:p>
            <a:pPr indent="-228600" eaLnBrk="1" hangingPunct="1">
              <a:defRPr/>
            </a:pPr>
            <a:r>
              <a:rPr lang="en-US" dirty="0"/>
              <a:t>PBs are named in the format YYYYMM where YYYY stands for the year of the build and MM for the month in which that particular build is released. Examples of Project Builds are 200702, 200809, etc..</a:t>
            </a:r>
          </a:p>
          <a:p>
            <a:pPr indent="-228600" eaLnBrk="1" hangingPunct="1">
              <a:defRPr/>
            </a:pPr>
            <a:endParaRPr lang="en-US" dirty="0"/>
          </a:p>
          <a:p>
            <a:pPr marL="342900" indent="-342900" eaLnBrk="1" hangingPunct="1">
              <a:buFontTx/>
              <a:buAutoNum type="arabicPeriod"/>
              <a:defRPr/>
            </a:pPr>
            <a:r>
              <a:rPr lang="en-US" dirty="0"/>
              <a:t>Generally Available release is released once in a year.</a:t>
            </a:r>
          </a:p>
          <a:p>
            <a:pPr marL="342900" indent="-342900" eaLnBrk="1" hangingPunct="1">
              <a:buFontTx/>
              <a:buAutoNum type="arabicPeriod"/>
              <a:defRPr/>
            </a:pPr>
            <a:r>
              <a:rPr lang="en-US" dirty="0"/>
              <a:t>GA is derived from one or more Project Builds.</a:t>
            </a:r>
          </a:p>
          <a:p>
            <a:pPr marL="342900" indent="-342900" eaLnBrk="1" hangingPunct="1">
              <a:buFontTx/>
              <a:buAutoNum type="arabicPeriod"/>
              <a:defRPr/>
            </a:pPr>
            <a:r>
              <a:rPr lang="en-US" dirty="0"/>
              <a:t>Once GA is officially launched, no further enhancements done.</a:t>
            </a:r>
          </a:p>
          <a:p>
            <a:pPr marL="342900" indent="-342900" eaLnBrk="1" hangingPunct="1">
              <a:buFontTx/>
              <a:buAutoNum type="arabicPeriod"/>
              <a:defRPr/>
            </a:pPr>
            <a:r>
              <a:rPr lang="en-US" dirty="0"/>
              <a:t>Naming convention is in the format RXX where XX stands for the year of release and 000 denotes that it is a GA release</a:t>
            </a:r>
          </a:p>
          <a:p>
            <a:pPr marL="342900" indent="-342900" eaLnBrk="1" hangingPunct="1">
              <a:buFontTx/>
              <a:buAutoNum type="arabicPeriod"/>
              <a:defRPr/>
            </a:pPr>
            <a:r>
              <a:rPr lang="en-US" dirty="0"/>
              <a:t>Examples of GA release are R07, R08</a:t>
            </a:r>
          </a:p>
          <a:p>
            <a:pPr indent="-228600" eaLnBrk="1" hangingPunct="1">
              <a:defRPr/>
            </a:pPr>
            <a:endParaRPr lang="en-US" dirty="0"/>
          </a:p>
          <a:p>
            <a:pPr marL="228600" indent="-228600" eaLnBrk="1" hangingPunct="1">
              <a:defRPr/>
            </a:pPr>
            <a:endParaRPr lang="en-US" dirty="0"/>
          </a:p>
          <a:p>
            <a:pPr indent="-228600" eaLnBrk="1" hangingPunct="1">
              <a:defRPr/>
            </a:pPr>
            <a:r>
              <a:rPr lang="en-US" dirty="0"/>
              <a:t>If in case there are any critical issues to be fixed in a particular PB which cannot be postponed to the next PB, then multiple PBs for a single month can be released</a:t>
            </a:r>
          </a:p>
          <a:p>
            <a:pPr indent="-228600" eaLnBrk="1" hangingPunct="1">
              <a:defRPr/>
            </a:pPr>
            <a:endParaRPr lang="en-US" dirty="0"/>
          </a:p>
          <a:p>
            <a:pPr indent="-228600" eaLnBrk="1" hangingPunct="1">
              <a:defRPr/>
            </a:pPr>
            <a:r>
              <a:rPr lang="en-US" dirty="0"/>
              <a:t>Naming convention for multiple Project Builds is YYYYMM.NNN where YYYY stands for the year, MM stands for the month and NNN stands for the Nth release of the PB. Examples of multiple Project Builds are 200703.002 , 200703.006 etc., where the actual Project Build is 200703. This means that six multiple PBs have been released for one single month.</a:t>
            </a:r>
          </a:p>
          <a:p>
            <a:pPr indent="-228600" eaLnBrk="1" hangingPunct="1">
              <a:buFontTx/>
              <a:buAutoNum type="arabicPeriod"/>
              <a:defRPr/>
            </a:pPr>
            <a:endParaRPr lang="en-US" dirty="0"/>
          </a:p>
          <a:p>
            <a:pPr indent="-228600" eaLnBrk="1" hangingPunct="1">
              <a:buFontTx/>
              <a:buAutoNum type="arabicPeriod"/>
              <a:defRPr/>
            </a:pPr>
            <a:endParaRPr lang="en-US" dirty="0"/>
          </a:p>
          <a:p>
            <a:pPr marL="228600" indent="-228600" eaLnBrk="1" hangingPunct="1">
              <a:defRPr/>
            </a:pPr>
            <a:endParaRPr lang="en-US" dirty="0"/>
          </a:p>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4</a:t>
            </a:fld>
            <a:endParaRPr lang="en-US"/>
          </a:p>
        </p:txBody>
      </p:sp>
    </p:spTree>
    <p:extLst>
      <p:ext uri="{BB962C8B-B14F-4D97-AF65-F5344CB8AC3E}">
        <p14:creationId xmlns:p14="http://schemas.microsoft.com/office/powerpoint/2010/main" val="2002243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070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This is an overview of how the T24 Updates system works.</a:t>
            </a:r>
          </a:p>
          <a:p>
            <a:r>
              <a:rPr lang="en-US" dirty="0"/>
              <a:t>The bank requires an update. </a:t>
            </a:r>
          </a:p>
          <a:p>
            <a:r>
              <a:rPr lang="en-US" dirty="0"/>
              <a:t>It can search for the updates in the Temenos Customer Support Portal (</a:t>
            </a:r>
            <a:r>
              <a:rPr lang="en-US" dirty="0" err="1"/>
              <a:t>tcsp</a:t>
            </a:r>
            <a:r>
              <a:rPr lang="en-US" dirty="0"/>
              <a:t>), provided the bank has registered with the </a:t>
            </a:r>
            <a:r>
              <a:rPr lang="en-US" dirty="0" err="1"/>
              <a:t>tcsp</a:t>
            </a:r>
            <a:r>
              <a:rPr lang="en-US" dirty="0"/>
              <a:t>.</a:t>
            </a:r>
          </a:p>
          <a:p>
            <a:r>
              <a:rPr lang="en-US" dirty="0"/>
              <a:t>After the registration, the bank should register its T24 system with the Temenos Customer Support Portal. This is a one time step. The system information (in the form of an xml file) should be extracted from the bank’s T24 Server using toolbox and with the extracted information, the T24 system can be registered with </a:t>
            </a:r>
            <a:r>
              <a:rPr lang="en-US" dirty="0" err="1"/>
              <a:t>tcsp</a:t>
            </a:r>
            <a:r>
              <a:rPr lang="en-US" dirty="0"/>
              <a:t>.</a:t>
            </a:r>
          </a:p>
          <a:p>
            <a:r>
              <a:rPr lang="en-US" dirty="0"/>
              <a:t>The bank should login to the </a:t>
            </a:r>
            <a:r>
              <a:rPr lang="en-US" dirty="0" err="1"/>
              <a:t>tcsp</a:t>
            </a:r>
            <a:r>
              <a:rPr lang="en-US" dirty="0"/>
              <a:t>, select the registered T24 system, check for available updates.</a:t>
            </a:r>
          </a:p>
          <a:p>
            <a:r>
              <a:rPr lang="en-US" dirty="0"/>
              <a:t>A list of available updates will be provided to the bank.</a:t>
            </a:r>
          </a:p>
          <a:p>
            <a:r>
              <a:rPr lang="en-US" dirty="0"/>
              <a:t>The bank may then choose an appropriate update, download and install it using the T24 updater tool.</a:t>
            </a:r>
          </a:p>
          <a:p>
            <a:r>
              <a:rPr lang="en-US" dirty="0"/>
              <a:t>For detailed explanation on every step, refer to the T24 Updates course.</a:t>
            </a:r>
          </a:p>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6</a:t>
            </a:fld>
            <a:endParaRPr lang="en-US"/>
          </a:p>
        </p:txBody>
      </p:sp>
    </p:spTree>
    <p:extLst>
      <p:ext uri="{BB962C8B-B14F-4D97-AF65-F5344CB8AC3E}">
        <p14:creationId xmlns:p14="http://schemas.microsoft.com/office/powerpoint/2010/main" val="3390513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This is an overview of how the T24 Updates system works.</a:t>
            </a:r>
          </a:p>
          <a:p>
            <a:r>
              <a:rPr lang="en-US" dirty="0"/>
              <a:t>The bank requires an update. </a:t>
            </a:r>
          </a:p>
          <a:p>
            <a:r>
              <a:rPr lang="en-US" dirty="0"/>
              <a:t>It can search for the updates in the Temenos Customer Support Portal (</a:t>
            </a:r>
            <a:r>
              <a:rPr lang="en-US" dirty="0" err="1"/>
              <a:t>tcsp</a:t>
            </a:r>
            <a:r>
              <a:rPr lang="en-US" dirty="0"/>
              <a:t>), provided the bank has registered with the </a:t>
            </a:r>
            <a:r>
              <a:rPr lang="en-US" dirty="0" err="1"/>
              <a:t>tcsp</a:t>
            </a:r>
            <a:r>
              <a:rPr lang="en-US" dirty="0"/>
              <a:t>.</a:t>
            </a:r>
          </a:p>
          <a:p>
            <a:r>
              <a:rPr lang="en-US" dirty="0"/>
              <a:t>After the registration, the bank should register its T24 system with the Temenos Customer Support Portal. This is a one time step. The system information (in the form of an xml file) should be extracted from the bank’s T24 Server using toolbox and with the extracted information, the T24 system can be registered with </a:t>
            </a:r>
            <a:r>
              <a:rPr lang="en-US" dirty="0" err="1"/>
              <a:t>tcsp</a:t>
            </a:r>
            <a:r>
              <a:rPr lang="en-US" dirty="0"/>
              <a:t>.</a:t>
            </a:r>
          </a:p>
          <a:p>
            <a:r>
              <a:rPr lang="en-US" dirty="0"/>
              <a:t>The bank should login to the </a:t>
            </a:r>
            <a:r>
              <a:rPr lang="en-US" dirty="0" err="1"/>
              <a:t>tcsp</a:t>
            </a:r>
            <a:r>
              <a:rPr lang="en-US" dirty="0"/>
              <a:t>, select the registered T24 system, check for available updates.</a:t>
            </a:r>
          </a:p>
          <a:p>
            <a:r>
              <a:rPr lang="en-US" dirty="0"/>
              <a:t>A list of available updates will be provided to the bank.</a:t>
            </a:r>
          </a:p>
          <a:p>
            <a:r>
              <a:rPr lang="en-US" dirty="0"/>
              <a:t>The bank may then choose an appropriate update, download and install it using the T24 updater tool.</a:t>
            </a:r>
          </a:p>
          <a:p>
            <a:r>
              <a:rPr lang="en-US" dirty="0"/>
              <a:t>For detailed explanation on every step, refer to the T24 Updates course.</a:t>
            </a:r>
          </a:p>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7</a:t>
            </a:fld>
            <a:endParaRPr lang="en-US"/>
          </a:p>
        </p:txBody>
      </p:sp>
    </p:spTree>
    <p:extLst>
      <p:ext uri="{BB962C8B-B14F-4D97-AF65-F5344CB8AC3E}">
        <p14:creationId xmlns:p14="http://schemas.microsoft.com/office/powerpoint/2010/main" val="2292482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1" noProof="0" dirty="0">
                <a:solidFill>
                  <a:srgbClr val="FF0000"/>
                </a:solidFill>
              </a:rPr>
              <a:t>Packaged,</a:t>
            </a:r>
            <a:r>
              <a:rPr lang="en-US" b="1" baseline="0" noProof="0" dirty="0">
                <a:solidFill>
                  <a:srgbClr val="FF0000"/>
                </a:solidFill>
              </a:rPr>
              <a:t> M</a:t>
            </a:r>
            <a:r>
              <a:rPr lang="en-GB" b="1" baseline="0" noProof="0" dirty="0" err="1">
                <a:solidFill>
                  <a:srgbClr val="FF0000"/>
                </a:solidFill>
              </a:rPr>
              <a:t>odular</a:t>
            </a:r>
            <a:r>
              <a:rPr lang="en-GB" b="1" baseline="0" noProof="0" dirty="0">
                <a:solidFill>
                  <a:srgbClr val="FF0000"/>
                </a:solidFill>
              </a:rPr>
              <a:t>, Upgradeable</a:t>
            </a:r>
            <a:r>
              <a:rPr lang="fr-CH" b="1" baseline="0" dirty="0">
                <a:solidFill>
                  <a:srgbClr val="FF0000"/>
                </a:solidFill>
              </a:rPr>
              <a:t> </a:t>
            </a:r>
            <a:r>
              <a:rPr lang="fr-CH" baseline="0" dirty="0"/>
              <a:t>: the system has been designed from the beginning to be packaged, ensuring that Bank’s enhancements (Eg data model extensions) are fully protected during upgrade. (this is a key differentiator with old in-house legacy system)</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0479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Название 1"/>
          <p:cNvSpPr>
            <a:spLocks noGrp="1"/>
          </p:cNvSpPr>
          <p:nvPr>
            <p:ph type="ctrTitle"/>
          </p:nvPr>
        </p:nvSpPr>
        <p:spPr>
          <a:xfrm>
            <a:off x="685800" y="1597819"/>
            <a:ext cx="7772400" cy="1102519"/>
          </a:xfrm>
        </p:spPr>
        <p:txBody>
          <a:bodyPr/>
          <a:lstStyle/>
          <a:p>
            <a:r>
              <a:rPr lang="en-US"/>
              <a:t>Образец заголовка</a:t>
            </a:r>
            <a:endParaRPr lang="ru-RU"/>
          </a:p>
        </p:txBody>
      </p:sp>
      <p:sp>
        <p:nvSpPr>
          <p:cNvPr id="3" name="Подзаголовок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Образец подзаголовка</a:t>
            </a:r>
            <a:endParaRPr lang="ru-RU"/>
          </a:p>
        </p:txBody>
      </p:sp>
      <p:sp>
        <p:nvSpPr>
          <p:cNvPr id="4" name="Дата 3"/>
          <p:cNvSpPr>
            <a:spLocks noGrp="1"/>
          </p:cNvSpPr>
          <p:nvPr>
            <p:ph type="dt" sz="half" idx="10"/>
          </p:nvPr>
        </p:nvSpPr>
        <p:spPr/>
        <p:txBody>
          <a:bodyPr/>
          <a:lstStyle/>
          <a:p>
            <a:fld id="{9191A3AB-46E0-444A-89D4-FA846504BDDE}" type="datetime1">
              <a:rPr lang="ru-RU" smtClean="0"/>
              <a:t>08.10.2021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886553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E113C8D1-D601-41C9-9B48-8193173BCAD1}" type="datetime1">
              <a:rPr lang="ru-RU" smtClean="0"/>
              <a:t>08.10.2021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3903016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05979"/>
            <a:ext cx="2057400" cy="4388644"/>
          </a:xfrm>
        </p:spPr>
        <p:txBody>
          <a:bodyPr vert="eaVert"/>
          <a:lstStyle/>
          <a:p>
            <a:r>
              <a:rPr lang="en-US"/>
              <a:t>Образец заголовка</a:t>
            </a:r>
            <a:endParaRPr lang="ru-RU"/>
          </a:p>
        </p:txBody>
      </p:sp>
      <p:sp>
        <p:nvSpPr>
          <p:cNvPr id="3" name="Вертикальный текст 2"/>
          <p:cNvSpPr>
            <a:spLocks noGrp="1"/>
          </p:cNvSpPr>
          <p:nvPr>
            <p:ph type="body" orient="vert" idx="1"/>
          </p:nvPr>
        </p:nvSpPr>
        <p:spPr>
          <a:xfrm>
            <a:off x="457200" y="205979"/>
            <a:ext cx="6019800" cy="4388644"/>
          </a:xfrm>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994160EF-D47A-4A85-A8A0-C221476ACBCB}" type="datetime1">
              <a:rPr lang="ru-RU" smtClean="0"/>
              <a:t>08.10.2021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357390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Содержимое 2"/>
          <p:cNvSpPr>
            <a:spLocks noGrp="1"/>
          </p:cNvSpPr>
          <p:nvPr>
            <p:ph idx="1"/>
          </p:nvPr>
        </p:nvSpPr>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6B18E457-0ACE-4CE2-8418-CB7AD6630FE7}" type="datetime1">
              <a:rPr lang="ru-RU" smtClean="0"/>
              <a:t>08.10.2021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440346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Название 1"/>
          <p:cNvSpPr>
            <a:spLocks noGrp="1"/>
          </p:cNvSpPr>
          <p:nvPr>
            <p:ph type="title"/>
          </p:nvPr>
        </p:nvSpPr>
        <p:spPr>
          <a:xfrm>
            <a:off x="722313" y="3305176"/>
            <a:ext cx="7772400" cy="1021556"/>
          </a:xfrm>
        </p:spPr>
        <p:txBody>
          <a:bodyPr anchor="t"/>
          <a:lstStyle>
            <a:lvl1pPr algn="l">
              <a:defRPr sz="4000" b="1" cap="all"/>
            </a:lvl1pPr>
          </a:lstStyle>
          <a:p>
            <a:r>
              <a:rPr lang="en-US"/>
              <a:t>Образец заголовка</a:t>
            </a:r>
            <a:endParaRPr lang="ru-RU"/>
          </a:p>
        </p:txBody>
      </p:sp>
      <p:sp>
        <p:nvSpPr>
          <p:cNvPr id="3" name="Текст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Образец текста</a:t>
            </a:r>
          </a:p>
        </p:txBody>
      </p:sp>
      <p:sp>
        <p:nvSpPr>
          <p:cNvPr id="4" name="Дата 3"/>
          <p:cNvSpPr>
            <a:spLocks noGrp="1"/>
          </p:cNvSpPr>
          <p:nvPr>
            <p:ph type="dt" sz="half" idx="10"/>
          </p:nvPr>
        </p:nvSpPr>
        <p:spPr/>
        <p:txBody>
          <a:bodyPr/>
          <a:lstStyle/>
          <a:p>
            <a:fld id="{C240446F-7730-4056-8087-52C0235EB2AA}" type="datetime1">
              <a:rPr lang="ru-RU" smtClean="0"/>
              <a:t>08.10.2021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218998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Содержимое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Содержимое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Дата 4"/>
          <p:cNvSpPr>
            <a:spLocks noGrp="1"/>
          </p:cNvSpPr>
          <p:nvPr>
            <p:ph type="dt" sz="half" idx="10"/>
          </p:nvPr>
        </p:nvSpPr>
        <p:spPr/>
        <p:txBody>
          <a:bodyPr/>
          <a:lstStyle/>
          <a:p>
            <a:fld id="{DF69B011-563F-478E-BE87-0C3709ABD4B9}" type="datetime1">
              <a:rPr lang="ru-RU" smtClean="0"/>
              <a:t>08.10.2021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3690447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lvl1pPr>
              <a:defRPr/>
            </a:lvl1pPr>
          </a:lstStyle>
          <a:p>
            <a:r>
              <a:rPr lang="en-US"/>
              <a:t>Образец заголовка</a:t>
            </a:r>
            <a:endParaRPr lang="ru-RU"/>
          </a:p>
        </p:txBody>
      </p:sp>
      <p:sp>
        <p:nvSpPr>
          <p:cNvPr id="3" name="Текст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4" name="Содержимое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Текст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6" name="Содержимое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7" name="Дата 6"/>
          <p:cNvSpPr>
            <a:spLocks noGrp="1"/>
          </p:cNvSpPr>
          <p:nvPr>
            <p:ph type="dt" sz="half" idx="10"/>
          </p:nvPr>
        </p:nvSpPr>
        <p:spPr/>
        <p:txBody>
          <a:bodyPr/>
          <a:lstStyle/>
          <a:p>
            <a:fld id="{9E073EF8-5A4A-487D-B93A-1A4C7D1C365B}" type="datetime1">
              <a:rPr lang="ru-RU" smtClean="0"/>
              <a:t>08.10.2021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95181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Дата 2"/>
          <p:cNvSpPr>
            <a:spLocks noGrp="1"/>
          </p:cNvSpPr>
          <p:nvPr>
            <p:ph type="dt" sz="half" idx="10"/>
          </p:nvPr>
        </p:nvSpPr>
        <p:spPr/>
        <p:txBody>
          <a:bodyPr/>
          <a:lstStyle/>
          <a:p>
            <a:fld id="{CDA92061-3EB2-4CE0-AF61-E95D3D71D1DB}" type="datetime1">
              <a:rPr lang="ru-RU" smtClean="0"/>
              <a:t>08.10.2021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743957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A4293BDA-3B78-4C45-B87F-A51FE605DA1B}" type="datetime1">
              <a:rPr lang="ru-RU" smtClean="0"/>
              <a:t>08.10.2021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569778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1" y="204787"/>
            <a:ext cx="3008313" cy="871538"/>
          </a:xfrm>
        </p:spPr>
        <p:txBody>
          <a:bodyPr anchor="b"/>
          <a:lstStyle>
            <a:lvl1pPr algn="l">
              <a:defRPr sz="2000" b="1"/>
            </a:lvl1pPr>
          </a:lstStyle>
          <a:p>
            <a:r>
              <a:rPr lang="en-US"/>
              <a:t>Образец заголовка</a:t>
            </a:r>
            <a:endParaRPr lang="ru-RU"/>
          </a:p>
        </p:txBody>
      </p:sp>
      <p:sp>
        <p:nvSpPr>
          <p:cNvPr id="3" name="Содержимое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Текст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Образец текста</a:t>
            </a:r>
          </a:p>
        </p:txBody>
      </p:sp>
      <p:sp>
        <p:nvSpPr>
          <p:cNvPr id="5" name="Дата 4"/>
          <p:cNvSpPr>
            <a:spLocks noGrp="1"/>
          </p:cNvSpPr>
          <p:nvPr>
            <p:ph type="dt" sz="half" idx="10"/>
          </p:nvPr>
        </p:nvSpPr>
        <p:spPr/>
        <p:txBody>
          <a:bodyPr/>
          <a:lstStyle/>
          <a:p>
            <a:fld id="{680C6081-FBF2-42C7-BEA7-DAAA2C65ACED}" type="datetime1">
              <a:rPr lang="ru-RU" smtClean="0"/>
              <a:t>08.10.2021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738662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1792288" y="3600450"/>
            <a:ext cx="5486400" cy="425054"/>
          </a:xfrm>
        </p:spPr>
        <p:txBody>
          <a:bodyPr anchor="b"/>
          <a:lstStyle>
            <a:lvl1pPr algn="l">
              <a:defRPr sz="2000" b="1"/>
            </a:lvl1pPr>
          </a:lstStyle>
          <a:p>
            <a:r>
              <a:rPr lang="en-US"/>
              <a:t>Образец заголовка</a:t>
            </a:r>
            <a:endParaRPr lang="ru-RU"/>
          </a:p>
        </p:txBody>
      </p:sp>
      <p:sp>
        <p:nvSpPr>
          <p:cNvPr id="3" name="Рисунок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Образец текста</a:t>
            </a:r>
          </a:p>
        </p:txBody>
      </p:sp>
      <p:sp>
        <p:nvSpPr>
          <p:cNvPr id="5" name="Дата 4"/>
          <p:cNvSpPr>
            <a:spLocks noGrp="1"/>
          </p:cNvSpPr>
          <p:nvPr>
            <p:ph type="dt" sz="half" idx="10"/>
          </p:nvPr>
        </p:nvSpPr>
        <p:spPr/>
        <p:txBody>
          <a:bodyPr/>
          <a:lstStyle/>
          <a:p>
            <a:fld id="{1D5F752E-DDA8-4C12-B530-B03D45D78831}" type="datetime1">
              <a:rPr lang="ru-RU" smtClean="0"/>
              <a:t>08.10.2021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4237039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Образец заголовка</a:t>
            </a:r>
            <a:endParaRPr lang="ru-RU"/>
          </a:p>
        </p:txBody>
      </p:sp>
      <p:sp>
        <p:nvSpPr>
          <p:cNvPr id="3" name="Текст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D25AFA5-C4A4-4A4A-987F-1752B3C11353}" type="datetime1">
              <a:rPr lang="ru-RU" smtClean="0"/>
              <a:t>08.10.2021</a:t>
            </a:fld>
            <a:endParaRPr lang="ru-RU"/>
          </a:p>
        </p:txBody>
      </p:sp>
      <p:sp>
        <p:nvSpPr>
          <p:cNvPr id="5" name="Нижний колонтитул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9FC74CF-8B03-5D41-97A3-DD76EB0CCB80}" type="slidenum">
              <a:rPr lang="ru-RU" smtClean="0"/>
              <a:t>‹#›</a:t>
            </a:fld>
            <a:endParaRPr lang="ru-RU"/>
          </a:p>
        </p:txBody>
      </p:sp>
    </p:spTree>
    <p:extLst>
      <p:ext uri="{BB962C8B-B14F-4D97-AF65-F5344CB8AC3E}">
        <p14:creationId xmlns:p14="http://schemas.microsoft.com/office/powerpoint/2010/main" val="1828515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www.foranx.b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Изображение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Название 1"/>
          <p:cNvSpPr>
            <a:spLocks noGrp="1"/>
          </p:cNvSpPr>
          <p:nvPr>
            <p:ph type="ctrTitle"/>
          </p:nvPr>
        </p:nvSpPr>
        <p:spPr>
          <a:xfrm>
            <a:off x="398721" y="2571750"/>
            <a:ext cx="5517573" cy="1102519"/>
          </a:xfrm>
        </p:spPr>
        <p:txBody>
          <a:bodyPr>
            <a:normAutofit/>
          </a:bodyPr>
          <a:lstStyle/>
          <a:p>
            <a:pPr algn="l">
              <a:lnSpc>
                <a:spcPct val="80000"/>
              </a:lnSpc>
            </a:pPr>
            <a:r>
              <a:rPr lang="en-US" sz="2400" dirty="0">
                <a:solidFill>
                  <a:schemeClr val="bg1"/>
                </a:solidFill>
                <a:latin typeface="Tahoma"/>
                <a:cs typeface="Tahoma"/>
              </a:rPr>
              <a:t>Session </a:t>
            </a:r>
            <a:r>
              <a:rPr lang="ru-RU" sz="2400">
                <a:solidFill>
                  <a:schemeClr val="bg1"/>
                </a:solidFill>
                <a:latin typeface="Tahoma"/>
                <a:cs typeface="Tahoma"/>
              </a:rPr>
              <a:t>9</a:t>
            </a:r>
            <a:r>
              <a:rPr lang="en-US" sz="2400">
                <a:solidFill>
                  <a:schemeClr val="bg1"/>
                </a:solidFill>
                <a:latin typeface="Tahoma"/>
                <a:cs typeface="Tahoma"/>
              </a:rPr>
              <a:t>. </a:t>
            </a:r>
            <a:r>
              <a:rPr lang="en-US" sz="2400" dirty="0">
                <a:solidFill>
                  <a:schemeClr val="bg1"/>
                </a:solidFill>
                <a:latin typeface="Tahoma"/>
                <a:cs typeface="Tahoma"/>
              </a:rPr>
              <a:t>T24 Release Methodology</a:t>
            </a:r>
            <a:endParaRPr lang="ru-RU" sz="2400" dirty="0">
              <a:solidFill>
                <a:schemeClr val="bg1"/>
              </a:solidFill>
              <a:latin typeface="Tahoma"/>
              <a:cs typeface="Tahoma"/>
            </a:endParaRPr>
          </a:p>
        </p:txBody>
      </p:sp>
      <p:sp>
        <p:nvSpPr>
          <p:cNvPr id="3" name="Подзаголовок 2"/>
          <p:cNvSpPr>
            <a:spLocks noGrp="1"/>
          </p:cNvSpPr>
          <p:nvPr>
            <p:ph type="subTitle" idx="1"/>
          </p:nvPr>
        </p:nvSpPr>
        <p:spPr>
          <a:xfrm>
            <a:off x="443918" y="3844313"/>
            <a:ext cx="3086100" cy="462968"/>
          </a:xfrm>
        </p:spPr>
        <p:txBody>
          <a:bodyPr>
            <a:noAutofit/>
          </a:bodyPr>
          <a:lstStyle/>
          <a:p>
            <a:pPr algn="l"/>
            <a:r>
              <a:rPr lang="en-US" sz="1400" dirty="0">
                <a:solidFill>
                  <a:srgbClr val="FFFFFF"/>
                </a:solidFill>
                <a:latin typeface="Tahoma"/>
                <a:cs typeface="Tahoma"/>
              </a:rPr>
              <a:t>Minsk,</a:t>
            </a:r>
            <a:r>
              <a:rPr lang="ru-RU" sz="1400" dirty="0">
                <a:solidFill>
                  <a:srgbClr val="FFFFFF"/>
                </a:solidFill>
                <a:latin typeface="Tahoma"/>
                <a:cs typeface="Tahoma"/>
              </a:rPr>
              <a:t> 20</a:t>
            </a:r>
            <a:r>
              <a:rPr lang="en-US" sz="1400" dirty="0">
                <a:solidFill>
                  <a:srgbClr val="FFFFFF"/>
                </a:solidFill>
                <a:latin typeface="Tahoma"/>
                <a:cs typeface="Tahoma"/>
              </a:rPr>
              <a:t>2</a:t>
            </a:r>
            <a:r>
              <a:rPr lang="ru-RU" sz="1400" dirty="0">
                <a:solidFill>
                  <a:srgbClr val="FFFFFF"/>
                </a:solidFill>
                <a:latin typeface="Tahoma"/>
                <a:cs typeface="Tahoma"/>
              </a:rPr>
              <a:t>1</a:t>
            </a:r>
          </a:p>
        </p:txBody>
      </p:sp>
      <p:pic>
        <p:nvPicPr>
          <p:cNvPr id="5" name="Изображение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41" y="472657"/>
            <a:ext cx="1041693" cy="459611"/>
          </a:xfrm>
          <a:prstGeom prst="rect">
            <a:avLst/>
          </a:prstGeom>
        </p:spPr>
      </p:pic>
      <p:sp>
        <p:nvSpPr>
          <p:cNvPr id="7" name="Название 1">
            <a:extLst>
              <a:ext uri="{FF2B5EF4-FFF2-40B4-BE49-F238E27FC236}">
                <a16:creationId xmlns:a16="http://schemas.microsoft.com/office/drawing/2014/main" id="{57B3F171-FAF4-4D03-8A69-0108B0600673}"/>
              </a:ext>
            </a:extLst>
          </p:cNvPr>
          <p:cNvSpPr txBox="1">
            <a:spLocks/>
          </p:cNvSpPr>
          <p:nvPr/>
        </p:nvSpPr>
        <p:spPr>
          <a:xfrm>
            <a:off x="398721" y="1302122"/>
            <a:ext cx="5517573" cy="110251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400">
                <a:solidFill>
                  <a:schemeClr val="bg1"/>
                </a:solidFill>
                <a:latin typeface="Tahoma"/>
                <a:cs typeface="Tahoma"/>
              </a:rPr>
              <a:t>T24 Technical </a:t>
            </a:r>
            <a:r>
              <a:rPr lang="en-US" sz="2400" dirty="0">
                <a:solidFill>
                  <a:schemeClr val="bg1"/>
                </a:solidFill>
                <a:latin typeface="Tahoma"/>
                <a:cs typeface="Tahoma"/>
              </a:rPr>
              <a:t>Induction Training</a:t>
            </a:r>
            <a:endParaRPr lang="ru-RU" sz="2400" dirty="0">
              <a:solidFill>
                <a:schemeClr val="bg1"/>
              </a:solidFill>
              <a:latin typeface="Tahoma"/>
              <a:cs typeface="Tahoma"/>
            </a:endParaRPr>
          </a:p>
        </p:txBody>
      </p:sp>
    </p:spTree>
    <p:extLst>
      <p:ext uri="{BB962C8B-B14F-4D97-AF65-F5344CB8AC3E}">
        <p14:creationId xmlns:p14="http://schemas.microsoft.com/office/powerpoint/2010/main" val="3830024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pic>
        <p:nvPicPr>
          <p:cNvPr id="8" name="Изображение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228" y="1735749"/>
            <a:ext cx="3785616" cy="3417570"/>
          </a:xfrm>
          <a:prstGeom prst="rect">
            <a:avLst/>
          </a:prstGeom>
        </p:spPr>
      </p:pic>
      <p:sp>
        <p:nvSpPr>
          <p:cNvPr id="3" name="Содержимое 2"/>
          <p:cNvSpPr>
            <a:spLocks noGrp="1"/>
          </p:cNvSpPr>
          <p:nvPr>
            <p:ph idx="1"/>
          </p:nvPr>
        </p:nvSpPr>
        <p:spPr>
          <a:xfrm>
            <a:off x="518391" y="1220495"/>
            <a:ext cx="7270134" cy="3135080"/>
          </a:xfrm>
        </p:spPr>
        <p:txBody>
          <a:bodyPr>
            <a:normAutofit/>
          </a:bodyPr>
          <a:lstStyle/>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T24 Life Cycle</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Temenos Released components</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T24 Update</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T24 Upgrade</a:t>
            </a:r>
            <a:endParaRPr lang="ru-RU" sz="1600" dirty="0">
              <a:latin typeface="Tahoma" panose="020B0604030504040204" pitchFamily="34" charset="0"/>
              <a:ea typeface="Tahoma" panose="020B0604030504040204" pitchFamily="34" charset="0"/>
              <a:cs typeface="Tahoma" panose="020B0604030504040204" pitchFamily="34" charset="0"/>
            </a:endParaRPr>
          </a:p>
        </p:txBody>
      </p:sp>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Agenda</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r>
              <a:rPr lang="en-US" dirty="0"/>
              <a:t>2</a:t>
            </a:r>
            <a:endParaRPr lang="ru-RU" dirty="0"/>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Tree>
    <p:extLst>
      <p:ext uri="{BB962C8B-B14F-4D97-AF65-F5344CB8AC3E}">
        <p14:creationId xmlns:p14="http://schemas.microsoft.com/office/powerpoint/2010/main" val="2848451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T24 Life Cycle</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r>
              <a:rPr lang="en-US" dirty="0"/>
              <a:t>3</a:t>
            </a:r>
            <a:endParaRPr lang="ru-RU"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A8502D45-5477-45E5-BF94-5301EBB72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3" name="Рисунок 2">
            <a:extLst>
              <a:ext uri="{FF2B5EF4-FFF2-40B4-BE49-F238E27FC236}">
                <a16:creationId xmlns:a16="http://schemas.microsoft.com/office/drawing/2014/main" id="{B10FA662-FAB6-4D94-8FE2-C42044D255AF}"/>
              </a:ext>
            </a:extLst>
          </p:cNvPr>
          <p:cNvPicPr>
            <a:picLocks noChangeAspect="1"/>
          </p:cNvPicPr>
          <p:nvPr/>
        </p:nvPicPr>
        <p:blipFill>
          <a:blip r:embed="rId7"/>
          <a:stretch>
            <a:fillRect/>
          </a:stretch>
        </p:blipFill>
        <p:spPr>
          <a:xfrm>
            <a:off x="2148059" y="638174"/>
            <a:ext cx="4352831" cy="4129087"/>
          </a:xfrm>
          <a:prstGeom prst="rect">
            <a:avLst/>
          </a:prstGeom>
        </p:spPr>
      </p:pic>
    </p:spTree>
    <p:extLst>
      <p:ext uri="{BB962C8B-B14F-4D97-AF65-F5344CB8AC3E}">
        <p14:creationId xmlns:p14="http://schemas.microsoft.com/office/powerpoint/2010/main" val="3243640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GB" sz="1800" dirty="0">
                <a:solidFill>
                  <a:schemeClr val="bg1"/>
                </a:solidFill>
                <a:latin typeface="Tahoma" panose="020B0604030504040204" pitchFamily="34" charset="0"/>
                <a:ea typeface="Tahoma" panose="020B0604030504040204" pitchFamily="34" charset="0"/>
                <a:cs typeface="Tahoma" panose="020B0604030504040204" pitchFamily="34" charset="0"/>
              </a:rPr>
              <a:t>Temenos Released components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r>
              <a:rPr lang="en-US" dirty="0"/>
              <a:t>4</a:t>
            </a:r>
            <a:endParaRPr lang="ru-RU"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A8502D45-5477-45E5-BF94-5301EBB72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graphicFrame>
        <p:nvGraphicFramePr>
          <p:cNvPr id="14" name="Table 5">
            <a:extLst>
              <a:ext uri="{FF2B5EF4-FFF2-40B4-BE49-F238E27FC236}">
                <a16:creationId xmlns:a16="http://schemas.microsoft.com/office/drawing/2014/main" id="{13C51B33-6CC9-4E5C-BA4A-C0613BF5DF52}"/>
              </a:ext>
            </a:extLst>
          </p:cNvPr>
          <p:cNvGraphicFramePr>
            <a:graphicFrameLocks noGrp="1"/>
          </p:cNvGraphicFramePr>
          <p:nvPr>
            <p:extLst>
              <p:ext uri="{D42A27DB-BD31-4B8C-83A1-F6EECF244321}">
                <p14:modId xmlns:p14="http://schemas.microsoft.com/office/powerpoint/2010/main" val="412266524"/>
              </p:ext>
            </p:extLst>
          </p:nvPr>
        </p:nvGraphicFramePr>
        <p:xfrm>
          <a:off x="934826" y="776520"/>
          <a:ext cx="6512576" cy="3706821"/>
        </p:xfrm>
        <a:graphic>
          <a:graphicData uri="http://schemas.openxmlformats.org/drawingml/2006/table">
            <a:tbl>
              <a:tblPr firstRow="1" bandRow="1">
                <a:tableStyleId>{5C22544A-7EE6-4342-B048-85BDC9FD1C3A}</a:tableStyleId>
              </a:tblPr>
              <a:tblGrid>
                <a:gridCol w="3256288">
                  <a:extLst>
                    <a:ext uri="{9D8B030D-6E8A-4147-A177-3AD203B41FA5}">
                      <a16:colId xmlns:a16="http://schemas.microsoft.com/office/drawing/2014/main" val="20001"/>
                    </a:ext>
                  </a:extLst>
                </a:gridCol>
                <a:gridCol w="3256288">
                  <a:extLst>
                    <a:ext uri="{9D8B030D-6E8A-4147-A177-3AD203B41FA5}">
                      <a16:colId xmlns:a16="http://schemas.microsoft.com/office/drawing/2014/main" val="20002"/>
                    </a:ext>
                  </a:extLst>
                </a:gridCol>
              </a:tblGrid>
              <a:tr h="365717">
                <a:tc>
                  <a:txBody>
                    <a:bodyPr/>
                    <a:lstStyle/>
                    <a:p>
                      <a:pPr lvl="1"/>
                      <a:r>
                        <a:rPr lang="en-US" sz="1800" dirty="0">
                          <a:solidFill>
                            <a:schemeClr val="tx1"/>
                          </a:solidFill>
                        </a:rPr>
                        <a:t>Releases</a:t>
                      </a:r>
                      <a:endParaRPr lang="en-GB" sz="1800" dirty="0">
                        <a:solidFill>
                          <a:schemeClr val="tx1"/>
                        </a:solidFill>
                      </a:endParaRPr>
                    </a:p>
                  </a:txBody>
                  <a:tcPr marT="45703" marB="45703"/>
                </a:tc>
                <a:tc>
                  <a:txBody>
                    <a:bodyPr/>
                    <a:lstStyle/>
                    <a:p>
                      <a:pPr lvl="1"/>
                      <a:r>
                        <a:rPr lang="en-GB" sz="1800" dirty="0">
                          <a:solidFill>
                            <a:schemeClr val="tx1"/>
                          </a:solidFill>
                        </a:rPr>
                        <a:t>Updates</a:t>
                      </a:r>
                    </a:p>
                  </a:txBody>
                  <a:tcPr marT="45703" marB="45703"/>
                </a:tc>
                <a:extLst>
                  <a:ext uri="{0D108BD9-81ED-4DB2-BD59-A6C34878D82A}">
                    <a16:rowId xmlns:a16="http://schemas.microsoft.com/office/drawing/2014/main" val="10000"/>
                  </a:ext>
                </a:extLst>
              </a:tr>
              <a:tr h="1158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Comprises of new functionalities, bug fixes and enhancements done</a:t>
                      </a:r>
                      <a:r>
                        <a:rPr lang="en-US" sz="1400" baseline="0" dirty="0">
                          <a:solidFill>
                            <a:schemeClr val="tx1"/>
                          </a:solidFill>
                        </a:rPr>
                        <a:t> in a year</a:t>
                      </a:r>
                      <a:endParaRPr lang="en-US" sz="1400" dirty="0">
                        <a:solidFill>
                          <a:schemeClr val="tx1"/>
                        </a:solidFill>
                      </a:endParaRPr>
                    </a:p>
                    <a:p>
                      <a:endParaRPr lang="en-GB" sz="1400" dirty="0">
                        <a:solidFill>
                          <a:schemeClr val="tx1"/>
                        </a:solidFill>
                      </a:endParaRPr>
                    </a:p>
                  </a:txBody>
                  <a:tcPr marT="45703" marB="4570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Comprises of bug fixes</a:t>
                      </a:r>
                      <a:r>
                        <a:rPr lang="en-US" sz="1400" baseline="0" dirty="0">
                          <a:solidFill>
                            <a:schemeClr val="tx1"/>
                          </a:solidFill>
                        </a:rPr>
                        <a:t> only</a:t>
                      </a:r>
                      <a:endParaRPr lang="en-GB" sz="1400" i="1" dirty="0">
                        <a:solidFill>
                          <a:schemeClr val="tx1"/>
                        </a:solidFill>
                      </a:endParaRPr>
                    </a:p>
                  </a:txBody>
                  <a:tcPr marT="45703" marB="45703"/>
                </a:tc>
                <a:extLst>
                  <a:ext uri="{0D108BD9-81ED-4DB2-BD59-A6C34878D82A}">
                    <a16:rowId xmlns:a16="http://schemas.microsoft.com/office/drawing/2014/main" val="10001"/>
                  </a:ext>
                </a:extLst>
              </a:tr>
              <a:tr h="506634">
                <a:tc>
                  <a:txBody>
                    <a:bodyPr/>
                    <a:lstStyle/>
                    <a:p>
                      <a:r>
                        <a:rPr lang="en-GB" sz="1400" dirty="0">
                          <a:solidFill>
                            <a:schemeClr val="tx1"/>
                          </a:solidFill>
                        </a:rPr>
                        <a:t>Bundled as one unit</a:t>
                      </a:r>
                    </a:p>
                  </a:txBody>
                  <a:tcPr marT="45703" marB="45703"/>
                </a:tc>
                <a:tc>
                  <a:txBody>
                    <a:bodyPr/>
                    <a:lstStyle/>
                    <a:p>
                      <a:r>
                        <a:rPr lang="en-GB" sz="1400" dirty="0">
                          <a:solidFill>
                            <a:schemeClr val="tx1"/>
                          </a:solidFill>
                        </a:rPr>
                        <a:t>Bundled per component</a:t>
                      </a:r>
                    </a:p>
                  </a:txBody>
                  <a:tcPr marT="45703" marB="45703"/>
                </a:tc>
                <a:extLst>
                  <a:ext uri="{0D108BD9-81ED-4DB2-BD59-A6C34878D82A}">
                    <a16:rowId xmlns:a16="http://schemas.microsoft.com/office/drawing/2014/main" val="10002"/>
                  </a:ext>
                </a:extLst>
              </a:tr>
              <a:tr h="7314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Releases are done once a year</a:t>
                      </a:r>
                    </a:p>
                    <a:p>
                      <a:endParaRPr lang="en-GB" sz="1400" dirty="0">
                        <a:solidFill>
                          <a:schemeClr val="tx1"/>
                        </a:solidFill>
                      </a:endParaRPr>
                    </a:p>
                  </a:txBody>
                  <a:tcPr marT="45703" marB="45703"/>
                </a:tc>
                <a:tc>
                  <a:txBody>
                    <a:bodyPr/>
                    <a:lstStyle/>
                    <a:p>
                      <a:r>
                        <a:rPr lang="en-GB" sz="1400" dirty="0">
                          <a:solidFill>
                            <a:schemeClr val="tx1"/>
                          </a:solidFill>
                        </a:rPr>
                        <a:t>Daily</a:t>
                      </a:r>
                    </a:p>
                  </a:txBody>
                  <a:tcPr marT="45703" marB="45703"/>
                </a:tc>
                <a:extLst>
                  <a:ext uri="{0D108BD9-81ED-4DB2-BD59-A6C34878D82A}">
                    <a16:rowId xmlns:a16="http://schemas.microsoft.com/office/drawing/2014/main" val="10003"/>
                  </a:ext>
                </a:extLst>
              </a:tr>
              <a:tr h="9448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Naming convention is in the format RXX.</a:t>
                      </a:r>
                      <a:r>
                        <a:rPr lang="en-US" sz="1400" baseline="0" dirty="0">
                          <a:solidFill>
                            <a:schemeClr val="tx1"/>
                          </a:solidFill>
                        </a:rPr>
                        <a:t> Example:  R1</a:t>
                      </a:r>
                      <a:r>
                        <a:rPr lang="ru-RU" sz="1400" baseline="0" dirty="0">
                          <a:solidFill>
                            <a:schemeClr val="tx1"/>
                          </a:solidFill>
                        </a:rPr>
                        <a:t>8</a:t>
                      </a:r>
                      <a:r>
                        <a:rPr lang="en-US" sz="1400" baseline="0" dirty="0">
                          <a:solidFill>
                            <a:schemeClr val="tx1"/>
                          </a:solidFill>
                        </a:rPr>
                        <a:t>, R1</a:t>
                      </a:r>
                      <a:r>
                        <a:rPr lang="ru-RU" sz="1400" baseline="0" dirty="0">
                          <a:solidFill>
                            <a:schemeClr val="tx1"/>
                          </a:solidFill>
                        </a:rPr>
                        <a:t>9</a:t>
                      </a:r>
                      <a:r>
                        <a:rPr lang="en-US" sz="1400" baseline="0" dirty="0">
                          <a:solidFill>
                            <a:schemeClr val="tx1"/>
                          </a:solidFill>
                        </a:rPr>
                        <a:t> etc.</a:t>
                      </a:r>
                      <a:endParaRPr lang="en-US" sz="1400" dirty="0">
                        <a:solidFill>
                          <a:schemeClr val="tx1"/>
                        </a:solidFill>
                      </a:endParaRPr>
                    </a:p>
                    <a:p>
                      <a:endParaRPr lang="en-GB" sz="1400" dirty="0">
                        <a:solidFill>
                          <a:schemeClr val="tx1"/>
                        </a:solidFill>
                      </a:endParaRPr>
                    </a:p>
                  </a:txBody>
                  <a:tcPr marT="45703" marB="45703"/>
                </a:tc>
                <a:tc>
                  <a:txBody>
                    <a:bodyPr/>
                    <a:lstStyle/>
                    <a:p>
                      <a:r>
                        <a:rPr lang="en-GB" sz="1400" dirty="0">
                          <a:solidFill>
                            <a:schemeClr val="tx1"/>
                          </a:solidFill>
                        </a:rPr>
                        <a:t>Naming convention</a:t>
                      </a:r>
                    </a:p>
                    <a:p>
                      <a:r>
                        <a:rPr lang="en-GB" sz="1400" dirty="0">
                          <a:solidFill>
                            <a:schemeClr val="tx1"/>
                          </a:solidFill>
                        </a:rPr>
                        <a:t>product_component_seqno</a:t>
                      </a:r>
                    </a:p>
                    <a:p>
                      <a:r>
                        <a:rPr lang="en-GB" sz="1400" dirty="0">
                          <a:solidFill>
                            <a:schemeClr val="tx1"/>
                          </a:solidFill>
                        </a:rPr>
                        <a:t>Example:</a:t>
                      </a:r>
                      <a:r>
                        <a:rPr lang="en-GB" sz="1400" baseline="0" dirty="0">
                          <a:solidFill>
                            <a:schemeClr val="tx1"/>
                          </a:solidFill>
                        </a:rPr>
                        <a:t> </a:t>
                      </a:r>
                      <a:r>
                        <a:rPr lang="en-GB" sz="1400" dirty="0">
                          <a:solidFill>
                            <a:schemeClr val="tx1"/>
                          </a:solidFill>
                        </a:rPr>
                        <a:t>AC_Statement_01</a:t>
                      </a:r>
                    </a:p>
                  </a:txBody>
                  <a:tcPr marT="45703" marB="45703"/>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91575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 T24 Update </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5</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E2885F32-D95A-427F-8456-3517E68FE43E}"/>
              </a:ext>
            </a:extLst>
          </p:cNvPr>
          <p:cNvSpPr>
            <a:spLocks noGrp="1"/>
          </p:cNvSpPr>
          <p:nvPr>
            <p:ph idx="1"/>
          </p:nvPr>
        </p:nvSpPr>
        <p:spPr>
          <a:xfrm>
            <a:off x="254296" y="897602"/>
            <a:ext cx="8178206" cy="4048884"/>
          </a:xfrm>
        </p:spPr>
        <p:txBody>
          <a:bodyPr>
            <a:normAutofit/>
          </a:bodyPr>
          <a:lstStyle/>
          <a:p>
            <a:pPr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T24 Update provides bug fixes and minor software enhancements and is made available by free download</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Update is sometimes called a software patch because it is applied over software that you already have installed</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US" sz="1600" dirty="0">
                <a:latin typeface="Tahoma" panose="020B0604030504040204" pitchFamily="34" charset="0"/>
                <a:ea typeface="Tahoma" panose="020B0604030504040204" pitchFamily="34" charset="0"/>
                <a:cs typeface="Tahoma" panose="020B0604030504040204" pitchFamily="34" charset="0"/>
              </a:rPr>
              <a:t>Update does not provide a full software package installation</a:t>
            </a:r>
            <a:endParaRPr lang="en-US" altLang="ru-RU"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altLang="ru-RU" sz="1800" dirty="0"/>
          </a:p>
          <a:p>
            <a:pPr marL="0" indent="0" algn="just">
              <a:spcAft>
                <a:spcPts val="600"/>
              </a:spcAft>
              <a:buNone/>
            </a:pPr>
            <a:endParaRPr lang="en-US" altLang="en-US" sz="1600" dirty="0"/>
          </a:p>
        </p:txBody>
      </p:sp>
    </p:spTree>
    <p:extLst>
      <p:ext uri="{BB962C8B-B14F-4D97-AF65-F5344CB8AC3E}">
        <p14:creationId xmlns:p14="http://schemas.microsoft.com/office/powerpoint/2010/main" val="806642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Update Processes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r>
              <a:rPr lang="en-US" dirty="0"/>
              <a:t>6</a:t>
            </a:r>
            <a:endParaRPr lang="ru-RU"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A8502D45-5477-45E5-BF94-5301EBB72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13" name="Рисунок 12">
            <a:extLst>
              <a:ext uri="{FF2B5EF4-FFF2-40B4-BE49-F238E27FC236}">
                <a16:creationId xmlns:a16="http://schemas.microsoft.com/office/drawing/2014/main" id="{BCCB0B6F-A645-4B64-9905-8BC14E01F9A2}"/>
              </a:ext>
            </a:extLst>
          </p:cNvPr>
          <p:cNvPicPr/>
          <p:nvPr/>
        </p:nvPicPr>
        <p:blipFill>
          <a:blip r:embed="rId7">
            <a:extLst>
              <a:ext uri="{28A0092B-C50C-407E-A947-70E740481C1C}">
                <a14:useLocalDpi xmlns:a14="http://schemas.microsoft.com/office/drawing/2010/main" val="0"/>
              </a:ext>
            </a:extLst>
          </a:blip>
          <a:stretch>
            <a:fillRect/>
          </a:stretch>
        </p:blipFill>
        <p:spPr>
          <a:xfrm>
            <a:off x="1226091" y="634605"/>
            <a:ext cx="6234618" cy="4043944"/>
          </a:xfrm>
          <a:prstGeom prst="rect">
            <a:avLst/>
          </a:prstGeom>
        </p:spPr>
      </p:pic>
    </p:spTree>
    <p:extLst>
      <p:ext uri="{BB962C8B-B14F-4D97-AF65-F5344CB8AC3E}">
        <p14:creationId xmlns:p14="http://schemas.microsoft.com/office/powerpoint/2010/main" val="109251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Update Processes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r>
              <a:rPr lang="en-US" dirty="0"/>
              <a:t>7</a:t>
            </a:r>
            <a:endParaRPr lang="ru-RU"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A8502D45-5477-45E5-BF94-5301EBB72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13" name="Заголовок 1">
            <a:extLst>
              <a:ext uri="{FF2B5EF4-FFF2-40B4-BE49-F238E27FC236}">
                <a16:creationId xmlns:a16="http://schemas.microsoft.com/office/drawing/2014/main" id="{909EE417-5967-40E3-BF83-BEF39CCB04A0}"/>
              </a:ext>
            </a:extLst>
          </p:cNvPr>
          <p:cNvSpPr txBox="1">
            <a:spLocks/>
          </p:cNvSpPr>
          <p:nvPr/>
        </p:nvSpPr>
        <p:spPr>
          <a:xfrm>
            <a:off x="301337" y="618257"/>
            <a:ext cx="8229600" cy="7249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600" dirty="0">
                <a:latin typeface="Tahoma" panose="020B0604030504040204" pitchFamily="34" charset="0"/>
                <a:ea typeface="Tahoma" panose="020B0604030504040204" pitchFamily="34" charset="0"/>
                <a:cs typeface="Tahoma" panose="020B0604030504040204" pitchFamily="34" charset="0"/>
              </a:rPr>
              <a:t>List of</a:t>
            </a:r>
            <a:r>
              <a:rPr lang="ru-RU" sz="1600"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Updates on Temenos TCSP </a:t>
            </a:r>
            <a:r>
              <a:rPr lang="ru-RU" sz="1600" dirty="0">
                <a:latin typeface="Tahoma" panose="020B0604030504040204" pitchFamily="34" charset="0"/>
                <a:ea typeface="Tahoma" panose="020B0604030504040204" pitchFamily="34" charset="0"/>
                <a:cs typeface="Tahoma" panose="020B0604030504040204" pitchFamily="34" charset="0"/>
              </a:rPr>
              <a:t>(</a:t>
            </a:r>
            <a:r>
              <a:rPr lang="en-US" sz="1600" dirty="0">
                <a:latin typeface="Tahoma" panose="020B0604030504040204" pitchFamily="34" charset="0"/>
                <a:ea typeface="Tahoma" panose="020B0604030504040204" pitchFamily="34" charset="0"/>
                <a:cs typeface="Tahoma" panose="020B0604030504040204" pitchFamily="34" charset="0"/>
              </a:rPr>
              <a:t>tcsp.temenos.com)</a:t>
            </a:r>
            <a:endParaRPr lang="ru-RU" sz="1600" dirty="0">
              <a:latin typeface="Tahoma" panose="020B0604030504040204" pitchFamily="34" charset="0"/>
              <a:ea typeface="Tahoma" panose="020B0604030504040204" pitchFamily="34" charset="0"/>
              <a:cs typeface="Tahoma" panose="020B0604030504040204" pitchFamily="34" charset="0"/>
            </a:endParaRPr>
          </a:p>
        </p:txBody>
      </p:sp>
      <p:pic>
        <p:nvPicPr>
          <p:cNvPr id="14" name="Picture 7">
            <a:extLst>
              <a:ext uri="{FF2B5EF4-FFF2-40B4-BE49-F238E27FC236}">
                <a16:creationId xmlns:a16="http://schemas.microsoft.com/office/drawing/2014/main" id="{EB8E6359-10C6-47AF-8460-EB99537A0690}"/>
              </a:ext>
            </a:extLst>
          </p:cNvPr>
          <p:cNvPicPr>
            <a:picLocks noGrp="1"/>
          </p:cNvPicPr>
          <p:nvPr>
            <p:ph idx="1"/>
          </p:nvPr>
        </p:nvPicPr>
        <p:blipFill>
          <a:blip r:embed="rId7"/>
          <a:srcRect/>
          <a:stretch>
            <a:fillRect/>
          </a:stretch>
        </p:blipFill>
        <p:spPr bwMode="auto">
          <a:xfrm>
            <a:off x="969148" y="1266040"/>
            <a:ext cx="6748504" cy="3370684"/>
          </a:xfrm>
          <a:prstGeom prst="rect">
            <a:avLst/>
          </a:prstGeom>
          <a:noFill/>
          <a:ln w="9525">
            <a:noFill/>
            <a:miter lim="800000"/>
            <a:headEnd/>
            <a:tailEnd/>
          </a:ln>
        </p:spPr>
      </p:pic>
    </p:spTree>
    <p:extLst>
      <p:ext uri="{BB962C8B-B14F-4D97-AF65-F5344CB8AC3E}">
        <p14:creationId xmlns:p14="http://schemas.microsoft.com/office/powerpoint/2010/main" val="3656091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Upgrade</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8</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2" name="Изображение 8">
            <a:extLst>
              <a:ext uri="{FF2B5EF4-FFF2-40B4-BE49-F238E27FC236}">
                <a16:creationId xmlns:a16="http://schemas.microsoft.com/office/drawing/2014/main" id="{A8502D45-5477-45E5-BF94-5301EBB72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4" name="Рисунок 3">
            <a:extLst>
              <a:ext uri="{FF2B5EF4-FFF2-40B4-BE49-F238E27FC236}">
                <a16:creationId xmlns:a16="http://schemas.microsoft.com/office/drawing/2014/main" id="{88AF616C-2C86-43EB-BD44-D10C084F0DCE}"/>
              </a:ext>
            </a:extLst>
          </p:cNvPr>
          <p:cNvPicPr>
            <a:picLocks noChangeAspect="1"/>
          </p:cNvPicPr>
          <p:nvPr/>
        </p:nvPicPr>
        <p:blipFill rotWithShape="1">
          <a:blip r:embed="rId7"/>
          <a:srcRect t="14741" r="225"/>
          <a:stretch/>
        </p:blipFill>
        <p:spPr>
          <a:xfrm>
            <a:off x="83299" y="844474"/>
            <a:ext cx="8977401" cy="3454552"/>
          </a:xfrm>
          <a:prstGeom prst="rect">
            <a:avLst/>
          </a:prstGeom>
        </p:spPr>
      </p:pic>
    </p:spTree>
    <p:extLst>
      <p:ext uri="{BB962C8B-B14F-4D97-AF65-F5344CB8AC3E}">
        <p14:creationId xmlns:p14="http://schemas.microsoft.com/office/powerpoint/2010/main" val="3036523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Изображение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41" y="472657"/>
            <a:ext cx="1041693" cy="459611"/>
          </a:xfrm>
          <a:prstGeom prst="rect">
            <a:avLst/>
          </a:prstGeom>
        </p:spPr>
      </p:pic>
      <p:sp>
        <p:nvSpPr>
          <p:cNvPr id="2" name="Название 1"/>
          <p:cNvSpPr>
            <a:spLocks noGrp="1"/>
          </p:cNvSpPr>
          <p:nvPr>
            <p:ph type="ctrTitle"/>
          </p:nvPr>
        </p:nvSpPr>
        <p:spPr>
          <a:xfrm>
            <a:off x="211238" y="1251180"/>
            <a:ext cx="7772400" cy="1102519"/>
          </a:xfrm>
        </p:spPr>
        <p:txBody>
          <a:bodyPr>
            <a:normAutofit/>
          </a:bodyPr>
          <a:lstStyle/>
          <a:p>
            <a:pPr algn="l">
              <a:lnSpc>
                <a:spcPct val="80000"/>
              </a:lnSpc>
            </a:pPr>
            <a:r>
              <a:rPr lang="en-US" sz="3200" dirty="0">
                <a:solidFill>
                  <a:schemeClr val="bg1"/>
                </a:solidFill>
                <a:latin typeface="Tahoma"/>
                <a:cs typeface="Tahoma"/>
              </a:rPr>
              <a:t>Thank you for your time and attention!</a:t>
            </a:r>
            <a:br>
              <a:rPr lang="en-US" sz="3200" dirty="0">
                <a:solidFill>
                  <a:schemeClr val="bg1"/>
                </a:solidFill>
                <a:latin typeface="Tahoma"/>
                <a:cs typeface="Tahoma"/>
              </a:rPr>
            </a:br>
            <a:endParaRPr lang="ru-RU" sz="3200" dirty="0">
              <a:solidFill>
                <a:schemeClr val="bg1"/>
              </a:solidFill>
              <a:latin typeface="Tahoma"/>
              <a:cs typeface="Tahoma"/>
            </a:endParaRPr>
          </a:p>
        </p:txBody>
      </p:sp>
      <p:sp>
        <p:nvSpPr>
          <p:cNvPr id="9" name="Подзаголовок 2"/>
          <p:cNvSpPr>
            <a:spLocks noGrp="1"/>
          </p:cNvSpPr>
          <p:nvPr>
            <p:ph type="subTitle" idx="1"/>
          </p:nvPr>
        </p:nvSpPr>
        <p:spPr>
          <a:xfrm>
            <a:off x="527381" y="4429423"/>
            <a:ext cx="6400800" cy="387866"/>
          </a:xfrm>
        </p:spPr>
        <p:txBody>
          <a:bodyPr>
            <a:normAutofit/>
          </a:bodyPr>
          <a:lstStyle/>
          <a:p>
            <a:pPr algn="l"/>
            <a:r>
              <a:rPr lang="en-US" sz="1600">
                <a:solidFill>
                  <a:srgbClr val="FFFFFF"/>
                </a:solidFill>
                <a:latin typeface="Tahoma"/>
                <a:cs typeface="Tahoma"/>
              </a:rPr>
              <a:t>Minsk,</a:t>
            </a:r>
            <a:r>
              <a:rPr lang="ru-RU" sz="1600" dirty="0">
                <a:solidFill>
                  <a:srgbClr val="FFFFFF"/>
                </a:solidFill>
                <a:latin typeface="Tahoma"/>
                <a:cs typeface="Tahoma"/>
              </a:rPr>
              <a:t> 20</a:t>
            </a:r>
            <a:r>
              <a:rPr lang="en-US" sz="1600" dirty="0">
                <a:solidFill>
                  <a:srgbClr val="FFFFFF"/>
                </a:solidFill>
                <a:latin typeface="Tahoma"/>
                <a:cs typeface="Tahoma"/>
              </a:rPr>
              <a:t>2</a:t>
            </a:r>
            <a:r>
              <a:rPr lang="ru-RU" sz="1600" dirty="0">
                <a:solidFill>
                  <a:srgbClr val="FFFFFF"/>
                </a:solidFill>
                <a:latin typeface="Tahoma"/>
                <a:cs typeface="Tahoma"/>
              </a:rPr>
              <a:t>1</a:t>
            </a:r>
          </a:p>
        </p:txBody>
      </p:sp>
      <p:sp>
        <p:nvSpPr>
          <p:cNvPr id="8" name="Прямоугольник 2"/>
          <p:cNvSpPr>
            <a:spLocks noChangeArrowheads="1"/>
          </p:cNvSpPr>
          <p:nvPr/>
        </p:nvSpPr>
        <p:spPr bwMode="auto">
          <a:xfrm>
            <a:off x="526883" y="2135511"/>
            <a:ext cx="3325091" cy="193899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FORANX</a:t>
            </a:r>
            <a:r>
              <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LLC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Legal address: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35A, Ponomarenko str., 201 office, Minsk, 220015</a:t>
            </a:r>
            <a:r>
              <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Belarus</a:t>
            </a:r>
            <a:endPar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Tel.:+ 375 17 202 76 78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+ 375 17 202 76 79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Fax: + 375 17 362 34 22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Web-site: </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www.foranx.by</a:t>
            </a:r>
            <a:endPar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200" b="0" i="0" u="none" strike="noStrike" kern="1200" cap="none" spc="0" normalizeH="0" baseline="0" noProof="0" dirty="0">
              <a:ln>
                <a:noFill/>
              </a:ln>
              <a:solidFill>
                <a:srgbClr val="FFFFFF"/>
              </a:solidFill>
              <a:effectLst/>
              <a:uLnTx/>
              <a:uFillTx/>
              <a:latin typeface="Tahoma"/>
              <a:ea typeface="+mn-ea"/>
              <a:cs typeface="Tahoma"/>
            </a:endParaRPr>
          </a:p>
        </p:txBody>
      </p:sp>
    </p:spTree>
    <p:extLst>
      <p:ext uri="{BB962C8B-B14F-4D97-AF65-F5344CB8AC3E}">
        <p14:creationId xmlns:p14="http://schemas.microsoft.com/office/powerpoint/2010/main" val="1293286231"/>
      </p:ext>
    </p:extLst>
  </p:cSld>
  <p:clrMapOvr>
    <a:masterClrMapping/>
  </p:clrMapOvr>
</p:sld>
</file>

<file path=ppt/theme/theme1.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7054</TotalTime>
  <Words>1294</Words>
  <Application>Microsoft Office PowerPoint</Application>
  <PresentationFormat>Экран (16:9)</PresentationFormat>
  <Paragraphs>99</Paragraphs>
  <Slides>9</Slides>
  <Notes>6</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9</vt:i4>
      </vt:variant>
    </vt:vector>
  </HeadingPairs>
  <TitlesOfParts>
    <vt:vector size="13" baseType="lpstr">
      <vt:lpstr>Arial</vt:lpstr>
      <vt:lpstr>Calibri</vt:lpstr>
      <vt:lpstr>Tahoma</vt:lpstr>
      <vt:lpstr>Тема Office</vt:lpstr>
      <vt:lpstr>Session 9. T24 Release Methodology</vt:lpstr>
      <vt:lpstr>     Agenda</vt:lpstr>
      <vt:lpstr>     T24 Life Cycle</vt:lpstr>
      <vt:lpstr> Temenos Released components</vt:lpstr>
      <vt:lpstr> T24 Update </vt:lpstr>
      <vt:lpstr> Update Processes</vt:lpstr>
      <vt:lpstr> Update Processes</vt:lpstr>
      <vt:lpstr> Upgrade</vt:lpstr>
      <vt:lpstr>Thank you for your time and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Название презентации</dc:title>
  <dc:creator>Yauhen</dc:creator>
  <cp:lastModifiedBy>Yauheni Zhohun</cp:lastModifiedBy>
  <cp:revision>388</cp:revision>
  <dcterms:created xsi:type="dcterms:W3CDTF">2018-08-16T12:20:01Z</dcterms:created>
  <dcterms:modified xsi:type="dcterms:W3CDTF">2021-10-08T14:53:26Z</dcterms:modified>
</cp:coreProperties>
</file>